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2.jpeg" ContentType="image/jpeg"/>
  <Override PartName="/ppt/media/image1.wmf" ContentType="image/x-wmf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43891200" cy="329184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3950172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194560" y="17674920"/>
            <a:ext cx="3950172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2194560" y="1767492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22435200" y="1767492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27191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550200" y="7702560"/>
            <a:ext cx="127191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8905480" y="7702560"/>
            <a:ext cx="127191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194560" y="17674920"/>
            <a:ext cx="127191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body"/>
          </p:nvPr>
        </p:nvSpPr>
        <p:spPr>
          <a:xfrm>
            <a:off x="15550200" y="17674920"/>
            <a:ext cx="127191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7"/>
          <p:cNvSpPr>
            <a:spLocks noGrp="1"/>
          </p:cNvSpPr>
          <p:nvPr>
            <p:ph type="body"/>
          </p:nvPr>
        </p:nvSpPr>
        <p:spPr>
          <a:xfrm>
            <a:off x="28905480" y="17674920"/>
            <a:ext cx="127191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2194560" y="7702560"/>
            <a:ext cx="39501720" cy="1909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39501720" cy="1909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ubTitle"/>
          </p:nvPr>
        </p:nvSpPr>
        <p:spPr>
          <a:xfrm>
            <a:off x="2194560" y="1313280"/>
            <a:ext cx="39501720" cy="2548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body"/>
          </p:nvPr>
        </p:nvSpPr>
        <p:spPr>
          <a:xfrm>
            <a:off x="2194560" y="1767492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2435200" y="1767492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194560" y="1313280"/>
            <a:ext cx="39501720" cy="549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194560" y="17674920"/>
            <a:ext cx="39501720" cy="910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1430000" y="457200"/>
            <a:ext cx="21030120" cy="36565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Arial"/>
                <a:ea typeface="DejaVu Sans"/>
              </a:rPr>
              <a:t>MiBeX: Malware-inserted Benign Datasets for</a:t>
            </a:r>
            <a:endParaRPr b="0" lang="en-US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Arial"/>
                <a:ea typeface="DejaVu Sans"/>
              </a:rPr>
              <a:t>Explainable Machine Learning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36576000" y="29370240"/>
            <a:ext cx="6856920" cy="308952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1430000" y="4572000"/>
            <a:ext cx="21030120" cy="13705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Process Overview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9" name="CustomShape 3"/>
          <p:cNvSpPr/>
          <p:nvPr/>
        </p:nvSpPr>
        <p:spPr>
          <a:xfrm>
            <a:off x="11430000" y="12739320"/>
            <a:ext cx="21030120" cy="13705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Malware as Image Classification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0" name="CustomShape 4"/>
          <p:cNvSpPr/>
          <p:nvPr/>
        </p:nvSpPr>
        <p:spPr>
          <a:xfrm>
            <a:off x="11430360" y="20300040"/>
            <a:ext cx="21030120" cy="13705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Results</a:t>
            </a:r>
            <a:endParaRPr b="0" lang="en-US" sz="5400" spc="-1" strike="noStrike">
              <a:latin typeface="Arial"/>
            </a:endParaRPr>
          </a:p>
        </p:txBody>
      </p:sp>
      <p:grpSp>
        <p:nvGrpSpPr>
          <p:cNvPr id="41" name="Group 5"/>
          <p:cNvGrpSpPr/>
          <p:nvPr/>
        </p:nvGrpSpPr>
        <p:grpSpPr>
          <a:xfrm>
            <a:off x="33375600" y="16337520"/>
            <a:ext cx="10057320" cy="5990400"/>
            <a:chOff x="33375600" y="16337520"/>
            <a:chExt cx="10057320" cy="5990400"/>
          </a:xfrm>
        </p:grpSpPr>
        <p:sp>
          <p:nvSpPr>
            <p:cNvPr id="42" name="CustomShape 6"/>
            <p:cNvSpPr/>
            <p:nvPr/>
          </p:nvSpPr>
          <p:spPr>
            <a:xfrm>
              <a:off x="33375600" y="17709120"/>
              <a:ext cx="10057320" cy="4618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Troubleshoot lack of functionality from malicious payloads.</a:t>
              </a:r>
              <a:endParaRPr b="0" lang="en-US" sz="40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Diversify dataset with multiple payloads from Metasploit or custom.</a:t>
              </a:r>
              <a:endParaRPr b="0" lang="en-US" sz="40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Pad files with benign assembly code instead of zeros.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43" name="CustomShape 7"/>
            <p:cNvSpPr/>
            <p:nvPr/>
          </p:nvSpPr>
          <p:spPr>
            <a:xfrm>
              <a:off x="33375600" y="1633752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Future Work</a:t>
              </a:r>
              <a:endParaRPr b="0" lang="en-US" sz="5400" spc="-1" strike="noStrike">
                <a:latin typeface="Arial"/>
              </a:endParaRPr>
            </a:p>
          </p:txBody>
        </p:sp>
      </p:grpSp>
      <p:grpSp>
        <p:nvGrpSpPr>
          <p:cNvPr id="44" name="Group 8"/>
          <p:cNvGrpSpPr/>
          <p:nvPr/>
        </p:nvGrpSpPr>
        <p:grpSpPr>
          <a:xfrm>
            <a:off x="457200" y="22864680"/>
            <a:ext cx="10057680" cy="4765680"/>
            <a:chOff x="457200" y="22864680"/>
            <a:chExt cx="10057680" cy="4765680"/>
          </a:xfrm>
        </p:grpSpPr>
        <p:sp>
          <p:nvSpPr>
            <p:cNvPr id="45" name="CustomShape 9"/>
            <p:cNvSpPr/>
            <p:nvPr/>
          </p:nvSpPr>
          <p:spPr>
            <a:xfrm>
              <a:off x="457200" y="2286468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Hypothesis</a:t>
              </a:r>
              <a:endParaRPr b="0" lang="en-US" sz="5400" spc="-1" strike="noStrike">
                <a:latin typeface="Arial"/>
              </a:endParaRPr>
            </a:p>
          </p:txBody>
        </p:sp>
        <p:sp>
          <p:nvSpPr>
            <p:cNvPr id="46" name="CustomShape 10"/>
            <p:cNvSpPr/>
            <p:nvPr/>
          </p:nvSpPr>
          <p:spPr>
            <a:xfrm>
              <a:off x="457560" y="24235920"/>
              <a:ext cx="10057320" cy="339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 custom malware dataset can be created to aid with validating the correctness of malicious features learned by machine learning algorithms.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4000" spc="-1" strike="noStrike">
                <a:latin typeface="Arial"/>
              </a:endParaRPr>
            </a:p>
          </p:txBody>
        </p:sp>
      </p:grpSp>
      <p:grpSp>
        <p:nvGrpSpPr>
          <p:cNvPr id="47" name="Group 11"/>
          <p:cNvGrpSpPr/>
          <p:nvPr/>
        </p:nvGrpSpPr>
        <p:grpSpPr>
          <a:xfrm>
            <a:off x="457560" y="17431560"/>
            <a:ext cx="10057320" cy="5432400"/>
            <a:chOff x="457560" y="17431560"/>
            <a:chExt cx="10057320" cy="5432400"/>
          </a:xfrm>
        </p:grpSpPr>
        <p:sp>
          <p:nvSpPr>
            <p:cNvPr id="48" name="CustomShape 12"/>
            <p:cNvSpPr/>
            <p:nvPr/>
          </p:nvSpPr>
          <p:spPr>
            <a:xfrm>
              <a:off x="457560" y="18802800"/>
              <a:ext cx="10057320" cy="406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Santacroce et al. [3] generated saliency maps for malware classification, but were unable to verify the correctness.</a:t>
              </a:r>
              <a:endParaRPr b="0" lang="en-US" sz="40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Need a malware dataset with known benign and malicious features.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49" name="CustomShape 13"/>
            <p:cNvSpPr/>
            <p:nvPr/>
          </p:nvSpPr>
          <p:spPr>
            <a:xfrm>
              <a:off x="457560" y="1743156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Problem</a:t>
              </a:r>
              <a:endParaRPr b="0" lang="en-US" sz="5400" spc="-1" strike="noStrike">
                <a:latin typeface="Arial"/>
              </a:endParaRPr>
            </a:p>
          </p:txBody>
        </p:sp>
      </p:grpSp>
      <p:grpSp>
        <p:nvGrpSpPr>
          <p:cNvPr id="50" name="Group 14"/>
          <p:cNvGrpSpPr/>
          <p:nvPr/>
        </p:nvGrpSpPr>
        <p:grpSpPr>
          <a:xfrm>
            <a:off x="457560" y="8301960"/>
            <a:ext cx="10057320" cy="9129240"/>
            <a:chOff x="457560" y="8301960"/>
            <a:chExt cx="10057320" cy="9129240"/>
          </a:xfrm>
        </p:grpSpPr>
        <p:sp>
          <p:nvSpPr>
            <p:cNvPr id="51" name="CustomShape 15"/>
            <p:cNvSpPr/>
            <p:nvPr/>
          </p:nvSpPr>
          <p:spPr>
            <a:xfrm>
              <a:off x="457560" y="830196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Explainable AI</a:t>
              </a:r>
              <a:endParaRPr b="0" lang="en-US" sz="5400" spc="-1" strike="noStrike">
                <a:latin typeface="Arial"/>
              </a:endParaRPr>
            </a:p>
          </p:txBody>
        </p:sp>
        <p:sp>
          <p:nvSpPr>
            <p:cNvPr id="52" name="CustomShape 16"/>
            <p:cNvSpPr/>
            <p:nvPr/>
          </p:nvSpPr>
          <p:spPr>
            <a:xfrm>
              <a:off x="457560" y="9673200"/>
              <a:ext cx="10057320" cy="7758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Explainable AI is important for system verification and improvement [1].</a:t>
              </a:r>
              <a:endParaRPr b="0" lang="en-US" sz="40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Neural networks are black box systems, meaning they have no native explanations for their decisions.</a:t>
              </a:r>
              <a:endParaRPr b="0" lang="en-US" sz="40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Saliency maps [2], representing an importance heat-map of each input node, are the gradient of the classification score with respect to the input: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4000" spc="-1" strike="noStrike">
                <a:latin typeface="Arial"/>
              </a:endParaRPr>
            </a:p>
          </p:txBody>
        </p:sp>
        <mc:AlternateContent>
          <mc:Choice xmlns:a14="http://schemas.microsoft.com/office/drawing/2010/main" Requires="a14">
            <p:sp>
              <p:nvSpPr>
                <p:cNvPr id="53" name="Formula 17"/>
                <p:cNvSpPr txBox="1"/>
                <p:nvPr/>
              </p:nvSpPr>
              <p:spPr>
                <a:xfrm>
                  <a:off x="4042080" y="15798600"/>
                  <a:ext cx="2888280" cy="137052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g</m:t>
                          </m:r>
                        </m:e>
                        <m:sub>
                          <m:r>
                            <m:t xml:space="preserve">c</m:t>
                          </m:r>
                        </m:sub>
                      </m:sSub>
                      <m:r>
                        <m:t xml:space="preserve">=</m:t>
                      </m:r>
                      <m:f>
                        <m:num>
                          <m:r>
                            <m:t xml:space="preserve">∂</m:t>
                          </m:r>
                          <m:sSub>
                            <m:e>
                              <m:r>
                                <m:t xml:space="preserve">S</m:t>
                              </m:r>
                            </m:e>
                            <m:sub>
                              <m:r>
                                <m:t xml:space="preserve">c</m:t>
                              </m:r>
                            </m:sub>
                          </m:sSub>
                          <m:d>
                            <m:dPr>
                              <m:begChr m:val="("/>
                              <m:endChr m:val=")"/>
                            </m:dPr>
                            <m:e>
                              <m:r>
                                <m:t xml:space="preserve">I</m:t>
                              </m:r>
                            </m:e>
                          </m:d>
                        </m:num>
                        <m:den>
                          <m:r>
                            <m:t xml:space="preserve">∂</m:t>
                          </m:r>
                          <m:r>
                            <m:t xml:space="preserve">I</m:t>
                          </m:r>
                        </m:den>
                      </m:f>
                    </m:oMath>
                  </a14:m>
                </a:p>
              </p:txBody>
            </p:sp>
          </mc:Choice>
          <mc:Fallback/>
        </mc:AlternateContent>
      </p:grpSp>
      <p:grpSp>
        <p:nvGrpSpPr>
          <p:cNvPr id="54" name="Group 18"/>
          <p:cNvGrpSpPr/>
          <p:nvPr/>
        </p:nvGrpSpPr>
        <p:grpSpPr>
          <a:xfrm>
            <a:off x="457200" y="27631080"/>
            <a:ext cx="10057320" cy="4829400"/>
            <a:chOff x="457200" y="27631080"/>
            <a:chExt cx="10057320" cy="4829400"/>
          </a:xfrm>
        </p:grpSpPr>
        <p:sp>
          <p:nvSpPr>
            <p:cNvPr id="55" name="CustomShape 19"/>
            <p:cNvSpPr/>
            <p:nvPr/>
          </p:nvSpPr>
          <p:spPr>
            <a:xfrm>
              <a:off x="457200" y="2763108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Solution</a:t>
              </a:r>
              <a:endParaRPr b="0" lang="en-US" sz="5400" spc="-1" strike="noStrike">
                <a:latin typeface="Arial"/>
              </a:endParaRPr>
            </a:p>
          </p:txBody>
        </p:sp>
        <p:sp>
          <p:nvSpPr>
            <p:cNvPr id="56" name="CustomShape 20"/>
            <p:cNvSpPr/>
            <p:nvPr/>
          </p:nvSpPr>
          <p:spPr>
            <a:xfrm>
              <a:off x="457200" y="29002320"/>
              <a:ext cx="10057320" cy="345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Use MSFvenom tool from Metasploit [4] to insert malicious Trojans into benign files.</a:t>
              </a:r>
              <a:endParaRPr b="0" lang="en-US" sz="40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Harvest benign files from default Ubuntu installation.</a:t>
              </a:r>
              <a:endParaRPr b="0" lang="en-US" sz="40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Automate process with Makefile.</a:t>
              </a:r>
              <a:endParaRPr b="0" lang="en-US" sz="4000" spc="-1" strike="noStrike">
                <a:latin typeface="Arial"/>
              </a:endParaRPr>
            </a:p>
          </p:txBody>
        </p:sp>
      </p:grpSp>
      <p:grpSp>
        <p:nvGrpSpPr>
          <p:cNvPr id="57" name="Group 21"/>
          <p:cNvGrpSpPr/>
          <p:nvPr/>
        </p:nvGrpSpPr>
        <p:grpSpPr>
          <a:xfrm>
            <a:off x="33375600" y="7315200"/>
            <a:ext cx="10057320" cy="4798080"/>
            <a:chOff x="33375600" y="7315200"/>
            <a:chExt cx="10057320" cy="4798080"/>
          </a:xfrm>
        </p:grpSpPr>
        <p:sp>
          <p:nvSpPr>
            <p:cNvPr id="58" name="CustomShape 22"/>
            <p:cNvSpPr/>
            <p:nvPr/>
          </p:nvSpPr>
          <p:spPr>
            <a:xfrm>
              <a:off x="33375600" y="731520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Challenges</a:t>
              </a:r>
              <a:endParaRPr b="0" lang="en-US" sz="5400" spc="-1" strike="noStrike">
                <a:latin typeface="Arial"/>
              </a:endParaRPr>
            </a:p>
          </p:txBody>
        </p:sp>
        <p:sp>
          <p:nvSpPr>
            <p:cNvPr id="59" name="CustomShape 23"/>
            <p:cNvSpPr/>
            <p:nvPr/>
          </p:nvSpPr>
          <p:spPr>
            <a:xfrm>
              <a:off x="33375600" y="8686800"/>
              <a:ext cx="10057320" cy="342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Saliency map code in [3] did not port to TensorFlow 2 as expected.</a:t>
              </a:r>
              <a:endParaRPr b="0" lang="en-US" sz="40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MSFvenom is difficult to debug and currently does not work as intended.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4000" spc="-1" strike="noStrike">
                <a:latin typeface="Arial"/>
              </a:endParaRPr>
            </a:p>
          </p:txBody>
        </p:sp>
      </p:grpSp>
      <p:grpSp>
        <p:nvGrpSpPr>
          <p:cNvPr id="60" name="Group 24"/>
          <p:cNvGrpSpPr/>
          <p:nvPr/>
        </p:nvGrpSpPr>
        <p:grpSpPr>
          <a:xfrm>
            <a:off x="33375600" y="12114000"/>
            <a:ext cx="10057320" cy="4222800"/>
            <a:chOff x="33375600" y="12114000"/>
            <a:chExt cx="10057320" cy="4222800"/>
          </a:xfrm>
        </p:grpSpPr>
        <p:sp>
          <p:nvSpPr>
            <p:cNvPr id="61" name="CustomShape 25"/>
            <p:cNvSpPr/>
            <p:nvPr/>
          </p:nvSpPr>
          <p:spPr>
            <a:xfrm>
              <a:off x="33375600" y="1211400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Conclusion</a:t>
              </a:r>
              <a:endParaRPr b="0" lang="en-US" sz="5400" spc="-1" strike="noStrike">
                <a:latin typeface="Arial"/>
              </a:endParaRPr>
            </a:p>
          </p:txBody>
        </p:sp>
        <p:sp>
          <p:nvSpPr>
            <p:cNvPr id="62" name="CustomShape 26"/>
            <p:cNvSpPr/>
            <p:nvPr/>
          </p:nvSpPr>
          <p:spPr>
            <a:xfrm>
              <a:off x="33375600" y="13485600"/>
              <a:ext cx="10057320" cy="2851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We developed a highly scalable method to produce a dataset with fully intelligible malicious features.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4000" spc="-1" strike="noStrike">
                <a:latin typeface="Arial"/>
              </a:endParaRPr>
            </a:p>
          </p:txBody>
        </p:sp>
      </p:grpSp>
      <p:grpSp>
        <p:nvGrpSpPr>
          <p:cNvPr id="63" name="Group 27"/>
          <p:cNvGrpSpPr/>
          <p:nvPr/>
        </p:nvGrpSpPr>
        <p:grpSpPr>
          <a:xfrm>
            <a:off x="33375600" y="22328640"/>
            <a:ext cx="10057320" cy="7036560"/>
            <a:chOff x="33375600" y="22328640"/>
            <a:chExt cx="10057320" cy="7036560"/>
          </a:xfrm>
        </p:grpSpPr>
        <p:sp>
          <p:nvSpPr>
            <p:cNvPr id="64" name="CustomShape 28"/>
            <p:cNvSpPr/>
            <p:nvPr/>
          </p:nvSpPr>
          <p:spPr>
            <a:xfrm>
              <a:off x="33375600" y="2232864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References</a:t>
              </a:r>
              <a:endParaRPr b="0" lang="en-US" sz="5400" spc="-1" strike="noStrike">
                <a:latin typeface="Arial"/>
              </a:endParaRPr>
            </a:p>
          </p:txBody>
        </p:sp>
        <p:sp>
          <p:nvSpPr>
            <p:cNvPr id="65" name="CustomShape 29"/>
            <p:cNvSpPr/>
            <p:nvPr/>
          </p:nvSpPr>
          <p:spPr>
            <a:xfrm>
              <a:off x="33375600" y="23699880"/>
              <a:ext cx="10057320" cy="5665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marL="343080" indent="-284040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[1] L. R. Biggers, C. Bocovich, R. Capshaw, B. P. Eddy, L. H. Etzkorn, and N. A. Kraft, “Explainable AI: understanding, visualizing and interpreting deep learning models,” Empir. Softw. Eng., vol. 19, no. 3, pp. 465–500, 2014, doi: 10.1007/s10664-012-9224-x.</a:t>
              </a:r>
              <a:endParaRPr b="0" lang="en-US" sz="2800" spc="-1" strike="noStrike">
                <a:latin typeface="Arial"/>
              </a:endParaRPr>
            </a:p>
            <a:p>
              <a:pPr marL="343080" indent="-284040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[2] K. Simonyan, A. Vedaldi, and A. Zisserman, “Deep Inside Convolutional Networks: Visualising Image Classification Models and Saliency Maps,” pp. 1–8, 2013.</a:t>
              </a:r>
              <a:endParaRPr b="0" lang="en-US" sz="2800" spc="-1" strike="noStrike">
                <a:latin typeface="Arial"/>
              </a:endParaRPr>
            </a:p>
            <a:p>
              <a:pPr marL="343080" indent="-284040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[3] M. Santacroce, W. Stegner, D. Koranek, and R. Jha, “A Foray Into Extracting Malicious Features from Executable Code with Neural Network Salience,” NAECON, 2019.</a:t>
              </a:r>
              <a:endParaRPr b="0" lang="en-US" sz="2800" spc="-1" strike="noStrike">
                <a:latin typeface="Arial"/>
              </a:endParaRPr>
            </a:p>
            <a:p>
              <a:pPr marL="343080" indent="-284040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[4] “Metasploit.” [Online]. Available: https://www.metasploit.com/.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66" name="Group 30"/>
          <p:cNvGrpSpPr/>
          <p:nvPr/>
        </p:nvGrpSpPr>
        <p:grpSpPr>
          <a:xfrm>
            <a:off x="33375600" y="457200"/>
            <a:ext cx="10057320" cy="6857640"/>
            <a:chOff x="33375600" y="457200"/>
            <a:chExt cx="10057320" cy="6857640"/>
          </a:xfrm>
        </p:grpSpPr>
        <p:sp>
          <p:nvSpPr>
            <p:cNvPr id="67" name="CustomShape 31"/>
            <p:cNvSpPr/>
            <p:nvPr/>
          </p:nvSpPr>
          <p:spPr>
            <a:xfrm>
              <a:off x="33375600" y="45720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Team 28</a:t>
              </a:r>
              <a:endParaRPr b="0" lang="en-US" sz="5400" spc="-1" strike="noStrike">
                <a:latin typeface="Arial"/>
              </a:endParaRPr>
            </a:p>
          </p:txBody>
        </p:sp>
        <p:sp>
          <p:nvSpPr>
            <p:cNvPr id="68" name="CustomShape 32"/>
            <p:cNvSpPr/>
            <p:nvPr/>
          </p:nvSpPr>
          <p:spPr>
            <a:xfrm>
              <a:off x="36575640" y="1828800"/>
              <a:ext cx="6857280" cy="274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1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Wayne Stegner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Computer Engineer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69" name="CustomShape 33"/>
            <p:cNvSpPr/>
            <p:nvPr/>
          </p:nvSpPr>
          <p:spPr>
            <a:xfrm>
              <a:off x="36575640" y="4572000"/>
              <a:ext cx="6857280" cy="274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1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Dr. Rashmi Jha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Technical Advisor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70" name="CustomShape 34"/>
            <p:cNvSpPr/>
            <p:nvPr/>
          </p:nvSpPr>
          <p:spPr>
            <a:xfrm>
              <a:off x="33375600" y="1828440"/>
              <a:ext cx="3199320" cy="27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35"/>
            <p:cNvSpPr/>
            <p:nvPr/>
          </p:nvSpPr>
          <p:spPr>
            <a:xfrm>
              <a:off x="33375600" y="4572000"/>
              <a:ext cx="3199320" cy="27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2" name="" descr=""/>
            <p:cNvPicPr/>
            <p:nvPr/>
          </p:nvPicPr>
          <p:blipFill>
            <a:blip r:embed="rId2"/>
            <a:stretch/>
          </p:blipFill>
          <p:spPr>
            <a:xfrm>
              <a:off x="34061040" y="2057040"/>
              <a:ext cx="1828080" cy="2285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" descr=""/>
            <p:cNvPicPr/>
            <p:nvPr/>
          </p:nvPicPr>
          <p:blipFill>
            <a:blip r:embed="rId3"/>
            <a:stretch/>
          </p:blipFill>
          <p:spPr>
            <a:xfrm>
              <a:off x="33722640" y="4800600"/>
              <a:ext cx="2504880" cy="22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4" name="Group 36"/>
          <p:cNvGrpSpPr/>
          <p:nvPr/>
        </p:nvGrpSpPr>
        <p:grpSpPr>
          <a:xfrm>
            <a:off x="457200" y="457200"/>
            <a:ext cx="10058760" cy="7844400"/>
            <a:chOff x="457200" y="457200"/>
            <a:chExt cx="10058760" cy="7844400"/>
          </a:xfrm>
        </p:grpSpPr>
        <p:sp>
          <p:nvSpPr>
            <p:cNvPr id="75" name="CustomShape 37"/>
            <p:cNvSpPr/>
            <p:nvPr/>
          </p:nvSpPr>
          <p:spPr>
            <a:xfrm>
              <a:off x="457200" y="457200"/>
              <a:ext cx="10057320" cy="1370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5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Acknowledgements</a:t>
              </a:r>
              <a:endParaRPr b="0" lang="en-US" sz="5400" spc="-1" strike="noStrike">
                <a:latin typeface="Arial"/>
              </a:endParaRPr>
            </a:p>
          </p:txBody>
        </p:sp>
        <p:sp>
          <p:nvSpPr>
            <p:cNvPr id="76" name="CustomShape 38"/>
            <p:cNvSpPr/>
            <p:nvPr/>
          </p:nvSpPr>
          <p:spPr>
            <a:xfrm>
              <a:off x="3657600" y="1828440"/>
              <a:ext cx="6857280" cy="3750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AR PL SungtiL GB"/>
                </a:rPr>
                <a:t>Thank you for funding from The Design Knowledge Company, Dayton, Ohio and Air Force Research Laboratory, Wright Patterson, </a:t>
              </a: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Ohio ( Award # AFRL</a:t>
              </a:r>
              <a:endParaRPr b="0" lang="en-US" sz="4000" spc="-1" strike="noStrike">
                <a:latin typeface="Arial"/>
              </a:endParaRPr>
            </a:p>
          </p:txBody>
        </p:sp>
        <p:pic>
          <p:nvPicPr>
            <p:cNvPr id="77" name="" descr=""/>
            <p:cNvPicPr/>
            <p:nvPr/>
          </p:nvPicPr>
          <p:blipFill>
            <a:blip r:embed="rId4"/>
            <a:stretch/>
          </p:blipFill>
          <p:spPr>
            <a:xfrm>
              <a:off x="457200" y="2436480"/>
              <a:ext cx="3200040" cy="320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" name="CustomShape 39"/>
            <p:cNvSpPr/>
            <p:nvPr/>
          </p:nvSpPr>
          <p:spPr>
            <a:xfrm>
              <a:off x="457200" y="5578920"/>
              <a:ext cx="10058760" cy="272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FA8650-18-C-1191) for funding this research. Special thanks to Dr. David Kapp, Dr. Tem Kebede, and Daniel Koraneck for constructive technical discussion.</a:t>
              </a:r>
              <a:endParaRPr b="0" lang="en-US" sz="4000" spc="-1" strike="noStrike">
                <a:latin typeface="Arial"/>
              </a:endParaRPr>
            </a:p>
          </p:txBody>
        </p:sp>
      </p:grpSp>
      <p:pic>
        <p:nvPicPr>
          <p:cNvPr id="79" name="" descr=""/>
          <p:cNvPicPr/>
          <p:nvPr/>
        </p:nvPicPr>
        <p:blipFill>
          <a:blip r:embed="rId5"/>
          <a:stretch/>
        </p:blipFill>
        <p:spPr>
          <a:xfrm>
            <a:off x="11430000" y="6744600"/>
            <a:ext cx="21030480" cy="5193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6"/>
          <a:stretch/>
        </p:blipFill>
        <p:spPr>
          <a:xfrm>
            <a:off x="11430000" y="14768280"/>
            <a:ext cx="21030480" cy="4872960"/>
          </a:xfrm>
          <a:prstGeom prst="rect">
            <a:avLst/>
          </a:prstGeom>
          <a:ln>
            <a:noFill/>
          </a:ln>
        </p:spPr>
      </p:pic>
      <p:sp>
        <p:nvSpPr>
          <p:cNvPr id="81" name="CustomShape 40"/>
          <p:cNvSpPr/>
          <p:nvPr/>
        </p:nvSpPr>
        <p:spPr>
          <a:xfrm>
            <a:off x="11430360" y="21671280"/>
            <a:ext cx="10514880" cy="107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Dataset Generation</a:t>
            </a:r>
            <a:endParaRPr b="0" lang="en-US" sz="4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Generated 1103 files of each class, totaling 2206 files in the dataset.</a:t>
            </a:r>
            <a:endParaRPr b="0" lang="en-US" sz="4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Payload was inserted into the files, but no malicious activity was observed.</a:t>
            </a:r>
            <a:endParaRPr b="0" lang="en-US" sz="4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Example showing clear.benign (left) and clear.infected (right).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2" name="CustomShape 41"/>
          <p:cNvSpPr/>
          <p:nvPr/>
        </p:nvSpPr>
        <p:spPr>
          <a:xfrm>
            <a:off x="21945960" y="21671280"/>
            <a:ext cx="10514880" cy="107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Malware as Image Classification</a:t>
            </a:r>
            <a:endParaRPr b="0" lang="en-US" sz="4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Achieved 100% training and 99.72% validation accuracy after 5000 epochs.</a:t>
            </a:r>
            <a:endParaRPr b="0" lang="en-US" sz="4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Network converged by 500 epochs and performance remained steady throughout training duration.</a:t>
            </a:r>
            <a:endParaRPr b="0" lang="en-US" sz="4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Not enough time to conduct saliency analysis.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7"/>
          <a:stretch/>
        </p:blipFill>
        <p:spPr>
          <a:xfrm>
            <a:off x="13508640" y="26587440"/>
            <a:ext cx="1749240" cy="548568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8"/>
          <a:stretch/>
        </p:blipFill>
        <p:spPr>
          <a:xfrm>
            <a:off x="18118080" y="26587440"/>
            <a:ext cx="1749240" cy="5485680"/>
          </a:xfrm>
          <a:prstGeom prst="rect">
            <a:avLst/>
          </a:prstGeom>
          <a:ln>
            <a:noFill/>
          </a:ln>
        </p:spPr>
      </p:pic>
      <p:sp>
        <p:nvSpPr>
          <p:cNvPr id="85" name="CustomShape 42"/>
          <p:cNvSpPr/>
          <p:nvPr/>
        </p:nvSpPr>
        <p:spPr>
          <a:xfrm>
            <a:off x="17865720" y="30681360"/>
            <a:ext cx="2285280" cy="657720"/>
          </a:xfrm>
          <a:prstGeom prst="ellipse">
            <a:avLst/>
          </a:prstGeom>
          <a:noFill/>
          <a:ln w="45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43"/>
          <p:cNvSpPr/>
          <p:nvPr/>
        </p:nvSpPr>
        <p:spPr>
          <a:xfrm>
            <a:off x="20024640" y="28971360"/>
            <a:ext cx="208800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Malicious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Payload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7" name="Line 44"/>
          <p:cNvSpPr/>
          <p:nvPr/>
        </p:nvSpPr>
        <p:spPr>
          <a:xfrm flipH="1">
            <a:off x="19950840" y="30085560"/>
            <a:ext cx="896040" cy="736200"/>
          </a:xfrm>
          <a:prstGeom prst="line">
            <a:avLst/>
          </a:prstGeom>
          <a:ln w="4572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88" name="Table 45"/>
          <p:cNvGraphicFramePr/>
          <p:nvPr/>
        </p:nvGraphicFramePr>
        <p:xfrm>
          <a:off x="22972320" y="27755640"/>
          <a:ext cx="8462880" cy="4317480"/>
        </p:xfrm>
        <a:graphic>
          <a:graphicData uri="http://schemas.openxmlformats.org/drawingml/2006/table">
            <a:tbl>
              <a:tblPr/>
              <a:tblGrid>
                <a:gridCol w="3565080"/>
                <a:gridCol w="2449080"/>
                <a:gridCol w="2449080"/>
              </a:tblGrid>
              <a:tr h="719640">
                <a:tc gridSpan="3"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4000" spc="-1" strike="noStrike">
                          <a:latin typeface="Arial"/>
                        </a:rPr>
                        <a:t> </a:t>
                      </a:r>
                      <a:r>
                        <a:rPr b="1" lang="en-US" sz="4000" spc="-1" strike="noStrike" u="sng">
                          <a:uFillTx/>
                          <a:latin typeface="Arial"/>
                        </a:rPr>
                        <a:t>Malware Classification Results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4000" spc="-1" strike="noStrike">
                          <a:latin typeface="Arial"/>
                        </a:rPr>
                        <a:t>Metric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4000" spc="-1" strike="noStrike">
                          <a:latin typeface="Arial"/>
                        </a:rPr>
                        <a:t>Train Set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4000" spc="-1" strike="noStrike">
                          <a:latin typeface="Arial"/>
                        </a:rPr>
                        <a:t>Test Set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True Positive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719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177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True Negative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716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181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False Positive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0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0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False Negative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0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4000" spc="-1" strike="noStrike">
                          <a:latin typeface="Arial"/>
                        </a:rPr>
                        <a:t>1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</TotalTime>
  <Application>LibreOffice/6.0.7.3$Linux_X86_64 LibreOffice_project/00m0$Build-3</Application>
  <Company>Graphicsland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2004-07-27T21:05:42Z</dcterms:created>
  <dc:creator>Graphicsland/MakeSigns.com</dc:creator>
  <dc:description>We offer free PowerPoint poster templates to help you design your very own scientific poster presentation.</dc:description>
  <cp:keywords>scientific research template custom poster presentation symposium printing PowerPoint create design example sample download</cp:keywords>
  <dc:language>en-US</dc:language>
  <cp:lastModifiedBy/>
  <dcterms:modified xsi:type="dcterms:W3CDTF">2021-10-17T13:02:30Z</dcterms:modified>
  <cp:revision>520</cp:revision>
  <dc:subject>Template For Scientific Poster Presentation</dc:subject>
  <dc:title>Scientific poster example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Graphicsland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</vt:i4>
  </property>
  <property fmtid="{D5CDD505-2E9C-101B-9397-08002B2CF9AE}" pid="13" name="category">
    <vt:lpwstr>science research poster</vt:lpwstr>
  </property>
</Properties>
</file>